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5" d="100"/>
          <a:sy n="85" d="100"/>
        </p:scale>
        <p:origin x="54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34"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35"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36"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737"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38"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739"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1" name="Group 18"/>
          <p:cNvGrpSpPr/>
          <p:nvPr/>
        </p:nvGrpSpPr>
        <p:grpSpPr>
          <a:xfrm>
            <a:off x="546100" y="-4763"/>
            <a:ext cx="5014912" cy="6862763"/>
            <a:chOff x="2928938" y="-4763"/>
            <a:chExt cx="5014912" cy="6862763"/>
          </a:xfrm>
        </p:grpSpPr>
        <p:sp>
          <p:nvSpPr>
            <p:cNvPr id="1048587"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048588"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048589"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048590"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048591"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048592"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1048593"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1048594"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595"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596" name="Footer Placeholder 4"/>
          <p:cNvSpPr>
            <a:spLocks noGrp="1"/>
          </p:cNvSpPr>
          <p:nvPr>
            <p:ph type="ftr" sz="quarter" idx="11"/>
          </p:nvPr>
        </p:nvSpPr>
        <p:spPr>
          <a:xfrm>
            <a:off x="5332412" y="5883275"/>
            <a:ext cx="4324044" cy="365125"/>
          </a:xfrm>
        </p:spPr>
        <p:txBody>
          <a:bodyPr/>
          <a:lstStyle/>
          <a:p>
            <a:endParaRPr lang="en-IN" dirty="0"/>
          </a:p>
        </p:txBody>
      </p:sp>
      <p:sp>
        <p:nvSpPr>
          <p:cNvPr id="1048597" name="Slide Number Placeholder 5"/>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703"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1048704"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1048705"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06" name="Date Placeholder 4"/>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707" name="Footer Placeholder 5"/>
          <p:cNvSpPr>
            <a:spLocks noGrp="1"/>
          </p:cNvSpPr>
          <p:nvPr>
            <p:ph type="ftr" sz="quarter" idx="11"/>
          </p:nvPr>
        </p:nvSpPr>
        <p:spPr/>
        <p:txBody>
          <a:bodyPr/>
          <a:lstStyle/>
          <a:p>
            <a:endParaRPr lang="en-IN" dirty="0"/>
          </a:p>
        </p:txBody>
      </p:sp>
      <p:sp>
        <p:nvSpPr>
          <p:cNvPr id="1048708" name="Slide Number Placeholder 6"/>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657"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1048658"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59"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60" name="Footer Placeholder 4"/>
          <p:cNvSpPr>
            <a:spLocks noGrp="1"/>
          </p:cNvSpPr>
          <p:nvPr>
            <p:ph type="ftr" sz="quarter" idx="11"/>
          </p:nvPr>
        </p:nvSpPr>
        <p:spPr/>
        <p:txBody>
          <a:bodyPr/>
          <a:lstStyle/>
          <a:p>
            <a:endParaRPr lang="en-IN" dirty="0"/>
          </a:p>
        </p:txBody>
      </p:sp>
      <p:sp>
        <p:nvSpPr>
          <p:cNvPr id="1048661" name="Slide Number Placeholder 5"/>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695"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696"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697"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98"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8699"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700"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701" name="Footer Placeholder 4"/>
          <p:cNvSpPr>
            <a:spLocks noGrp="1"/>
          </p:cNvSpPr>
          <p:nvPr>
            <p:ph type="ftr" sz="quarter" idx="11"/>
          </p:nvPr>
        </p:nvSpPr>
        <p:spPr/>
        <p:txBody>
          <a:bodyPr/>
          <a:lstStyle/>
          <a:p>
            <a:endParaRPr lang="en-IN" dirty="0"/>
          </a:p>
        </p:txBody>
      </p:sp>
      <p:sp>
        <p:nvSpPr>
          <p:cNvPr id="1048702" name="Slide Number Placeholder 5"/>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65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104865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54"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55" name="Footer Placeholder 4"/>
          <p:cNvSpPr>
            <a:spLocks noGrp="1"/>
          </p:cNvSpPr>
          <p:nvPr>
            <p:ph type="ftr" sz="quarter" idx="11"/>
          </p:nvPr>
        </p:nvSpPr>
        <p:spPr/>
        <p:txBody>
          <a:bodyPr/>
          <a:lstStyle/>
          <a:p>
            <a:endParaRPr lang="en-IN" dirty="0"/>
          </a:p>
        </p:txBody>
      </p:sp>
      <p:sp>
        <p:nvSpPr>
          <p:cNvPr id="1048656" name="Slide Number Placeholder 5"/>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8715"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716"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717"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718"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719"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720"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721" name="Footer Placeholder 4"/>
          <p:cNvSpPr>
            <a:spLocks noGrp="1"/>
          </p:cNvSpPr>
          <p:nvPr>
            <p:ph type="ftr" sz="quarter" idx="11"/>
          </p:nvPr>
        </p:nvSpPr>
        <p:spPr/>
        <p:txBody>
          <a:bodyPr/>
          <a:lstStyle/>
          <a:p>
            <a:endParaRPr lang="en-IN" dirty="0"/>
          </a:p>
        </p:txBody>
      </p:sp>
      <p:sp>
        <p:nvSpPr>
          <p:cNvPr id="1048722" name="Slide Number Placeholder 5"/>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8668"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48669"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670"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71"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72" name="Footer Placeholder 4"/>
          <p:cNvSpPr>
            <a:spLocks noGrp="1"/>
          </p:cNvSpPr>
          <p:nvPr>
            <p:ph type="ftr" sz="quarter" idx="11"/>
          </p:nvPr>
        </p:nvSpPr>
        <p:spPr/>
        <p:txBody>
          <a:bodyPr/>
          <a:lstStyle/>
          <a:p>
            <a:endParaRPr lang="en-IN" dirty="0"/>
          </a:p>
        </p:txBody>
      </p:sp>
      <p:sp>
        <p:nvSpPr>
          <p:cNvPr id="1048673" name="Slide Number Placeholder 5"/>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29" name="Title 1"/>
          <p:cNvSpPr>
            <a:spLocks noGrp="1"/>
          </p:cNvSpPr>
          <p:nvPr>
            <p:ph type="title"/>
          </p:nvPr>
        </p:nvSpPr>
        <p:spPr/>
        <p:txBody>
          <a:bodyPr/>
          <a:lstStyle>
            <a:lvl1pPr algn="ctr"/>
          </a:lstStyle>
          <a:p>
            <a:r>
              <a:rPr lang="en-US"/>
              <a:t>Click to edit Master title style</a:t>
            </a:r>
            <a:endParaRPr lang="en-US" dirty="0"/>
          </a:p>
        </p:txBody>
      </p:sp>
      <p:sp>
        <p:nvSpPr>
          <p:cNvPr id="1048730"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31"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732" name="Footer Placeholder 4"/>
          <p:cNvSpPr>
            <a:spLocks noGrp="1"/>
          </p:cNvSpPr>
          <p:nvPr>
            <p:ph type="ftr" sz="quarter" idx="11"/>
          </p:nvPr>
        </p:nvSpPr>
        <p:spPr/>
        <p:txBody>
          <a:bodyPr/>
          <a:lstStyle/>
          <a:p>
            <a:endParaRPr lang="en-IN" dirty="0"/>
          </a:p>
        </p:txBody>
      </p:sp>
      <p:sp>
        <p:nvSpPr>
          <p:cNvPr id="1048733" name="Slide Number Placeholder 5"/>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90"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1048691"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92"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93" name="Footer Placeholder 4"/>
          <p:cNvSpPr>
            <a:spLocks noGrp="1"/>
          </p:cNvSpPr>
          <p:nvPr>
            <p:ph type="ftr" sz="quarter" idx="11"/>
          </p:nvPr>
        </p:nvSpPr>
        <p:spPr/>
        <p:txBody>
          <a:bodyPr/>
          <a:lstStyle/>
          <a:p>
            <a:endParaRPr lang="en-IN" dirty="0"/>
          </a:p>
        </p:txBody>
      </p:sp>
      <p:sp>
        <p:nvSpPr>
          <p:cNvPr id="1048694" name="Slide Number Placeholder 5"/>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0" name="Title 1"/>
          <p:cNvSpPr>
            <a:spLocks noGrp="1"/>
          </p:cNvSpPr>
          <p:nvPr>
            <p:ph type="title"/>
          </p:nvPr>
        </p:nvSpPr>
        <p:spPr/>
        <p:txBody>
          <a:bodyPr/>
          <a:lstStyle/>
          <a:p>
            <a:r>
              <a:rPr lang="en-US"/>
              <a:t>Click to edit Master title style</a:t>
            </a:r>
            <a:endParaRPr lang="en-US" dirty="0"/>
          </a:p>
        </p:txBody>
      </p:sp>
      <p:sp>
        <p:nvSpPr>
          <p:cNvPr id="1048601"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2"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03" name="Footer Placeholder 4"/>
          <p:cNvSpPr>
            <a:spLocks noGrp="1"/>
          </p:cNvSpPr>
          <p:nvPr>
            <p:ph type="ftr" sz="quarter" idx="11"/>
          </p:nvPr>
        </p:nvSpPr>
        <p:spPr/>
        <p:txBody>
          <a:bodyPr/>
          <a:lstStyle/>
          <a:p>
            <a:endParaRPr lang="en-IN" dirty="0"/>
          </a:p>
        </p:txBody>
      </p:sp>
      <p:sp>
        <p:nvSpPr>
          <p:cNvPr id="1048604" name="Slide Number Placeholder 5"/>
          <p:cNvSpPr>
            <a:spLocks noGrp="1"/>
          </p:cNvSpPr>
          <p:nvPr>
            <p:ph type="sldNum" sz="quarter" idx="12"/>
          </p:nvPr>
        </p:nvSpPr>
        <p:spPr>
          <a:xfrm>
            <a:off x="10951856" y="5867131"/>
            <a:ext cx="551167" cy="365125"/>
          </a:xfrm>
        </p:spPr>
        <p:txBody>
          <a:bodyPr/>
          <a:lstStyle/>
          <a:p>
            <a:fld id="{93F4D2D1-1B8D-46A1-9395-2FCE1AEE9F02}"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74"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1048675"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76" name="Date Placeholder 3"/>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77" name="Footer Placeholder 4"/>
          <p:cNvSpPr>
            <a:spLocks noGrp="1"/>
          </p:cNvSpPr>
          <p:nvPr>
            <p:ph type="ftr" sz="quarter" idx="11"/>
          </p:nvPr>
        </p:nvSpPr>
        <p:spPr/>
        <p:txBody>
          <a:bodyPr/>
          <a:lstStyle/>
          <a:p>
            <a:endParaRPr lang="en-IN" dirty="0"/>
          </a:p>
        </p:txBody>
      </p:sp>
      <p:sp>
        <p:nvSpPr>
          <p:cNvPr id="1048678" name="Slide Number Placeholder 5"/>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09"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1048710"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11"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12" name="Date Placeholder 4"/>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713" name="Footer Placeholder 5"/>
          <p:cNvSpPr>
            <a:spLocks noGrp="1"/>
          </p:cNvSpPr>
          <p:nvPr>
            <p:ph type="ftr" sz="quarter" idx="11"/>
          </p:nvPr>
        </p:nvSpPr>
        <p:spPr/>
        <p:txBody>
          <a:bodyPr/>
          <a:lstStyle/>
          <a:p>
            <a:endParaRPr lang="en-IN" dirty="0"/>
          </a:p>
        </p:txBody>
      </p:sp>
      <p:sp>
        <p:nvSpPr>
          <p:cNvPr id="1048714" name="Slide Number Placeholder 6"/>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79" name="Title 1"/>
          <p:cNvSpPr>
            <a:spLocks noGrp="1"/>
          </p:cNvSpPr>
          <p:nvPr>
            <p:ph type="title"/>
          </p:nvPr>
        </p:nvSpPr>
        <p:spPr/>
        <p:txBody>
          <a:bodyPr/>
          <a:lstStyle/>
          <a:p>
            <a:r>
              <a:rPr lang="en-US"/>
              <a:t>Click to edit Master title style</a:t>
            </a:r>
            <a:endParaRPr lang="en-US" dirty="0"/>
          </a:p>
        </p:txBody>
      </p:sp>
      <p:sp>
        <p:nvSpPr>
          <p:cNvPr id="1048680"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81"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2"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83"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4" name="Date Placeholder 6"/>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85" name="Footer Placeholder 7"/>
          <p:cNvSpPr>
            <a:spLocks noGrp="1"/>
          </p:cNvSpPr>
          <p:nvPr>
            <p:ph type="ftr" sz="quarter" idx="11"/>
          </p:nvPr>
        </p:nvSpPr>
        <p:spPr/>
        <p:txBody>
          <a:bodyPr/>
          <a:lstStyle/>
          <a:p>
            <a:endParaRPr lang="en-IN" dirty="0"/>
          </a:p>
        </p:txBody>
      </p:sp>
      <p:sp>
        <p:nvSpPr>
          <p:cNvPr id="1048686" name="Slide Number Placeholder 8"/>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48" name="Title 1"/>
          <p:cNvSpPr>
            <a:spLocks noGrp="1"/>
          </p:cNvSpPr>
          <p:nvPr>
            <p:ph type="title"/>
          </p:nvPr>
        </p:nvSpPr>
        <p:spPr/>
        <p:txBody>
          <a:bodyPr/>
          <a:lstStyle/>
          <a:p>
            <a:r>
              <a:rPr lang="en-US"/>
              <a:t>Click to edit Master title style</a:t>
            </a:r>
            <a:endParaRPr lang="en-US" dirty="0"/>
          </a:p>
        </p:txBody>
      </p:sp>
      <p:sp>
        <p:nvSpPr>
          <p:cNvPr id="1048649" name="Date Placeholder 2"/>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50" name="Footer Placeholder 3"/>
          <p:cNvSpPr>
            <a:spLocks noGrp="1"/>
          </p:cNvSpPr>
          <p:nvPr>
            <p:ph type="ftr" sz="quarter" idx="11"/>
          </p:nvPr>
        </p:nvSpPr>
        <p:spPr/>
        <p:txBody>
          <a:bodyPr/>
          <a:lstStyle/>
          <a:p>
            <a:endParaRPr lang="en-IN" dirty="0"/>
          </a:p>
        </p:txBody>
      </p:sp>
      <p:sp>
        <p:nvSpPr>
          <p:cNvPr id="1048651" name="Slide Number Placeholder 4"/>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87" name="Date Placeholder 1"/>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88" name="Footer Placeholder 2"/>
          <p:cNvSpPr>
            <a:spLocks noGrp="1"/>
          </p:cNvSpPr>
          <p:nvPr>
            <p:ph type="ftr" sz="quarter" idx="11"/>
          </p:nvPr>
        </p:nvSpPr>
        <p:spPr/>
        <p:txBody>
          <a:bodyPr/>
          <a:lstStyle/>
          <a:p>
            <a:endParaRPr lang="en-IN" dirty="0"/>
          </a:p>
        </p:txBody>
      </p:sp>
      <p:sp>
        <p:nvSpPr>
          <p:cNvPr id="1048689" name="Slide Number Placeholder 3"/>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23"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1048724"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25"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26" name="Date Placeholder 4"/>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727" name="Footer Placeholder 5"/>
          <p:cNvSpPr>
            <a:spLocks noGrp="1"/>
          </p:cNvSpPr>
          <p:nvPr>
            <p:ph type="ftr" sz="quarter" idx="11"/>
          </p:nvPr>
        </p:nvSpPr>
        <p:spPr/>
        <p:txBody>
          <a:bodyPr/>
          <a:lstStyle/>
          <a:p>
            <a:endParaRPr lang="en-IN" dirty="0"/>
          </a:p>
        </p:txBody>
      </p:sp>
      <p:sp>
        <p:nvSpPr>
          <p:cNvPr id="1048728" name="Slide Number Placeholder 6"/>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6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048663"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104866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65" name="Date Placeholder 4"/>
          <p:cNvSpPr>
            <a:spLocks noGrp="1"/>
          </p:cNvSpPr>
          <p:nvPr>
            <p:ph type="dt" sz="half" idx="10"/>
          </p:nvPr>
        </p:nvSpPr>
        <p:spPr/>
        <p:txBody>
          <a:bodyPr/>
          <a:lstStyle/>
          <a:p>
            <a:fld id="{CEBAABBE-D4CE-40FA-A08F-33880860921D}" type="datetimeFigureOut">
              <a:rPr lang="en-IN" smtClean="0"/>
              <a:t>22-05-2023</a:t>
            </a:fld>
            <a:endParaRPr lang="en-IN" dirty="0"/>
          </a:p>
        </p:txBody>
      </p:sp>
      <p:sp>
        <p:nvSpPr>
          <p:cNvPr id="1048666" name="Footer Placeholder 5"/>
          <p:cNvSpPr>
            <a:spLocks noGrp="1"/>
          </p:cNvSpPr>
          <p:nvPr>
            <p:ph type="ftr" sz="quarter" idx="11"/>
          </p:nvPr>
        </p:nvSpPr>
        <p:spPr/>
        <p:txBody>
          <a:bodyPr/>
          <a:lstStyle/>
          <a:p>
            <a:endParaRPr lang="en-IN" dirty="0"/>
          </a:p>
        </p:txBody>
      </p:sp>
      <p:sp>
        <p:nvSpPr>
          <p:cNvPr id="1048667" name="Slide Number Placeholder 6"/>
          <p:cNvSpPr>
            <a:spLocks noGrp="1"/>
          </p:cNvSpPr>
          <p:nvPr>
            <p:ph type="sldNum" sz="quarter" idx="12"/>
          </p:nvPr>
        </p:nvSpPr>
        <p:spPr/>
        <p:txBody>
          <a:bodyPr/>
          <a:lstStyle/>
          <a:p>
            <a:fld id="{93F4D2D1-1B8D-46A1-9395-2FCE1AEE9F02}"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2" name="Group 6"/>
          <p:cNvGrpSpPr/>
          <p:nvPr/>
        </p:nvGrpSpPr>
        <p:grpSpPr>
          <a:xfrm>
            <a:off x="150812" y="0"/>
            <a:ext cx="2436813" cy="6858001"/>
            <a:chOff x="1320800" y="0"/>
            <a:chExt cx="2436813" cy="6858001"/>
          </a:xfrm>
        </p:grpSpPr>
        <p:sp>
          <p:nvSpPr>
            <p:cNvPr id="1048576"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48577"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48578"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048579"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048580"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048581"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04858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104858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EBAABBE-D4CE-40FA-A08F-33880860921D}" type="datetimeFigureOut">
              <a:rPr lang="en-IN" smtClean="0"/>
              <a:t>22-05-2023</a:t>
            </a:fld>
            <a:endParaRPr lang="en-IN" dirty="0"/>
          </a:p>
        </p:txBody>
      </p:sp>
      <p:sp>
        <p:nvSpPr>
          <p:cNvPr id="104858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dirty="0"/>
          </a:p>
        </p:txBody>
      </p:sp>
      <p:sp>
        <p:nvSpPr>
          <p:cNvPr id="104858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3F4D2D1-1B8D-46A1-9395-2FCE1AEE9F02}"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file:///G:\My%20Drive\Documents\snimy\sweetviz%20Vizualization.html"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itle 1"/>
          <p:cNvSpPr>
            <a:spLocks noGrp="1"/>
          </p:cNvSpPr>
          <p:nvPr>
            <p:ph type="ctrTitle"/>
          </p:nvPr>
        </p:nvSpPr>
        <p:spPr/>
        <p:txBody>
          <a:bodyPr>
            <a:normAutofit/>
          </a:bodyPr>
          <a:lstStyle/>
          <a:p>
            <a:r>
              <a:rPr lang="en-US" dirty="0">
                <a:latin typeface="Algerian" panose="04020705040A02060702" pitchFamily="82" charset="0"/>
              </a:rPr>
              <a:t>RESUME CLASSIFICATION</a:t>
            </a:r>
            <a:endParaRPr lang="en-IN" dirty="0">
              <a:latin typeface="Algerian" panose="04020705040A02060702" pitchFamily="82" charset="0"/>
            </a:endParaRPr>
          </a:p>
        </p:txBody>
      </p:sp>
      <p:sp>
        <p:nvSpPr>
          <p:cNvPr id="1048599" name="Subtitle 2"/>
          <p:cNvSpPr>
            <a:spLocks noGrp="1"/>
          </p:cNvSpPr>
          <p:nvPr>
            <p:ph type="subTitle" idx="1"/>
          </p:nvPr>
        </p:nvSpPr>
        <p:spPr/>
        <p:txBody>
          <a:bodyPr/>
          <a:lstStyle/>
          <a:p>
            <a:r>
              <a:rPr lang="en-US" dirty="0">
                <a:latin typeface="Arial Black" panose="020B0A04020102020204" pitchFamily="34" charset="0"/>
              </a:rPr>
              <a:t>GROUP 2</a:t>
            </a:r>
            <a:endParaRPr lang="en-IN" dirty="0">
              <a:latin typeface="Arial Black" panose="020B0A040201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AutoShape 2"/>
          <p:cNvSpPr>
            <a:spLocks noChangeAspect="1" noChangeArrowheads="1"/>
          </p:cNvSpPr>
          <p:nvPr/>
        </p:nvSpPr>
        <p:spPr bwMode="auto">
          <a:xfrm>
            <a:off x="1270001" y="1430867"/>
            <a:ext cx="5088466" cy="5088466"/>
          </a:xfrm>
          <a:prstGeom prst="rect">
            <a:avLst/>
          </a:prstGeom>
          <a:noFill/>
        </p:spPr>
        <p:txBody>
          <a:bodyPr vert="horz" wrap="square" lIns="91440" tIns="45720" rIns="91440" bIns="45720" numCol="1" anchor="t" anchorCtr="0" compatLnSpc="1">
            <a:prstTxWarp prst="textNoShape">
              <a:avLst/>
            </a:prstTxWarp>
          </a:bodyPr>
          <a:lstStyle/>
          <a:p>
            <a:endParaRPr lang="en-IN" dirty="0"/>
          </a:p>
        </p:txBody>
      </p:sp>
      <p:sp>
        <p:nvSpPr>
          <p:cNvPr id="1048627" name="AutoShape 4"/>
          <p:cNvSpPr>
            <a:spLocks noChangeAspect="1" noChangeArrowheads="1"/>
          </p:cNvSpPr>
          <p:nvPr/>
        </p:nvSpPr>
        <p:spPr bwMode="auto">
          <a:xfrm>
            <a:off x="1422401" y="1583267"/>
            <a:ext cx="5088466" cy="5088466"/>
          </a:xfrm>
          <a:prstGeom prst="rect">
            <a:avLst/>
          </a:prstGeom>
          <a:noFill/>
        </p:spPr>
        <p:txBody>
          <a:bodyPr vert="horz" wrap="square" lIns="91440" tIns="45720" rIns="91440" bIns="45720" numCol="1" anchor="t" anchorCtr="0" compatLnSpc="1">
            <a:prstTxWarp prst="textNoShape">
              <a:avLst/>
            </a:prstTxWarp>
          </a:bodyPr>
          <a:lstStyle/>
          <a:p>
            <a:endParaRPr lang="en-IN" dirty="0"/>
          </a:p>
        </p:txBody>
      </p:sp>
      <p:sp>
        <p:nvSpPr>
          <p:cNvPr id="1048628" name="AutoShape 6"/>
          <p:cNvSpPr>
            <a:spLocks noChangeAspect="1" noChangeArrowheads="1"/>
          </p:cNvSpPr>
          <p:nvPr/>
        </p:nvSpPr>
        <p:spPr bwMode="auto">
          <a:xfrm>
            <a:off x="5943600" y="3276600"/>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IN" dirty="0"/>
          </a:p>
        </p:txBody>
      </p:sp>
      <p:pic>
        <p:nvPicPr>
          <p:cNvPr id="2097160" name="Picture 8"/>
          <p:cNvPicPr>
            <a:picLocks noChangeAspect="1"/>
          </p:cNvPicPr>
          <p:nvPr/>
        </p:nvPicPr>
        <p:blipFill rotWithShape="1">
          <a:blip r:embed="rId2"/>
          <a:srcRect l="8161" t="27273" r="6708" b="7031"/>
          <a:stretch>
            <a:fillRect/>
          </a:stretch>
        </p:blipFill>
        <p:spPr>
          <a:xfrm>
            <a:off x="4106487" y="1278467"/>
            <a:ext cx="7631084" cy="4505498"/>
          </a:xfrm>
          <a:prstGeom prst="rect">
            <a:avLst/>
          </a:prstGeom>
        </p:spPr>
      </p:pic>
      <p:sp>
        <p:nvSpPr>
          <p:cNvPr id="1048629" name="Rectangle 9"/>
          <p:cNvSpPr/>
          <p:nvPr/>
        </p:nvSpPr>
        <p:spPr>
          <a:xfrm rot="10800000" flipH="1" flipV="1">
            <a:off x="1422401" y="2004440"/>
            <a:ext cx="2401454" cy="32702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chemeClr val="tx1"/>
                </a:solidFill>
              </a:rPr>
              <a:t>The size of each word in this wordcloud decides the frequencies of each skill.</a:t>
            </a:r>
          </a:p>
          <a:p>
            <a:pPr marL="285750" indent="-285750">
              <a:buFont typeface="Arial" panose="020B0604020202020204" pitchFamily="34" charset="0"/>
              <a:buChar char="•"/>
            </a:pPr>
            <a:r>
              <a:rPr lang="en-US" dirty="0">
                <a:solidFill>
                  <a:schemeClr val="tx1"/>
                </a:solidFill>
              </a:rPr>
              <a:t>As per this wordcloud Peoplesoft is repeated most number of times.</a:t>
            </a:r>
            <a:endParaRPr lang="en-IN" dirty="0">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0" name="Title 1"/>
          <p:cNvSpPr>
            <a:spLocks noGrp="1"/>
          </p:cNvSpPr>
          <p:nvPr>
            <p:ph type="title"/>
          </p:nvPr>
        </p:nvSpPr>
        <p:spPr>
          <a:xfrm>
            <a:off x="2452254" y="1313411"/>
            <a:ext cx="6276109" cy="2801389"/>
          </a:xfrm>
        </p:spPr>
        <p:txBody>
          <a:bodyPr>
            <a:normAutofit/>
          </a:bodyPr>
          <a:lstStyle/>
          <a:p>
            <a:pPr algn="l"/>
            <a:r>
              <a:rPr lang="en-US" sz="2000" dirty="0"/>
              <a:t>Sweet viz was used for effective data analysis.</a:t>
            </a:r>
            <a:br>
              <a:rPr lang="en-US" sz="2000" dirty="0"/>
            </a:br>
            <a:r>
              <a:rPr lang="en-US" sz="2000" dirty="0">
                <a:hlinkClick r:id="rId2" action="ppaction://hlinkfile"/>
              </a:rPr>
              <a:t>SweetViz.html</a:t>
            </a:r>
            <a:br>
              <a:rPr lang="en-US" sz="2000" dirty="0"/>
            </a:br>
            <a:endParaRPr lang="en-IN" sz="2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1" name="Title 1"/>
          <p:cNvSpPr>
            <a:spLocks noGrp="1"/>
          </p:cNvSpPr>
          <p:nvPr>
            <p:ph type="title"/>
          </p:nvPr>
        </p:nvSpPr>
        <p:spPr/>
        <p:txBody>
          <a:bodyPr/>
          <a:lstStyle/>
          <a:p>
            <a:r>
              <a:rPr lang="en-US" sz="4000" dirty="0">
                <a:ln>
                  <a:solidFill>
                    <a:sysClr val="windowText" lastClr="000000"/>
                  </a:solidFill>
                </a:ln>
                <a:effectLst>
                  <a:glow rad="63500">
                    <a:schemeClr val="accent1">
                      <a:satMod val="175000"/>
                      <a:alpha val="40000"/>
                    </a:schemeClr>
                  </a:glow>
                </a:effectLst>
              </a:rPr>
              <a:t>MODEL BUILDING AND EVALUATION</a:t>
            </a:r>
            <a:endParaRPr lang="en-IN" dirty="0"/>
          </a:p>
        </p:txBody>
      </p:sp>
      <p:sp>
        <p:nvSpPr>
          <p:cNvPr id="1048632" name="Content Placeholder 2"/>
          <p:cNvSpPr>
            <a:spLocks noGrp="1"/>
          </p:cNvSpPr>
          <p:nvPr>
            <p:ph idx="1"/>
          </p:nvPr>
        </p:nvSpPr>
        <p:spPr>
          <a:xfrm>
            <a:off x="1484310" y="2666999"/>
            <a:ext cx="10018713" cy="3505201"/>
          </a:xfrm>
        </p:spPr>
        <p:txBody>
          <a:bodyPr/>
          <a:lstStyle/>
          <a:p>
            <a:r>
              <a:rPr lang="en-US" dirty="0"/>
              <a:t> </a:t>
            </a:r>
            <a:r>
              <a:rPr lang="en-US" sz="2400" dirty="0"/>
              <a:t>Model evaluation is the process of assessing the performance of a machine learning model</a:t>
            </a:r>
          </a:p>
          <a:p>
            <a:r>
              <a:rPr lang="en-US" sz="2400" dirty="0"/>
              <a:t>that helps to determine the effectiveness and accuracy of a model in making predictions on new data.</a:t>
            </a:r>
          </a:p>
          <a:p>
            <a:r>
              <a:rPr lang="en-US" sz="2400" dirty="0"/>
              <a:t>The goal of model evaluation is to determine how well a model can generalize to new data and to identify any potential issues or limitations that may impact its performance.          </a:t>
            </a:r>
          </a:p>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3" name="Title 1"/>
          <p:cNvSpPr>
            <a:spLocks noGrp="1"/>
          </p:cNvSpPr>
          <p:nvPr>
            <p:ph type="title"/>
          </p:nvPr>
        </p:nvSpPr>
        <p:spPr/>
        <p:txBody>
          <a:bodyPr/>
          <a:lstStyle/>
          <a:p>
            <a:r>
              <a:rPr lang="en-US" b="1" u="sng" dirty="0">
                <a:solidFill>
                  <a:schemeClr val="tx1"/>
                </a:solidFill>
              </a:rPr>
              <a:t> Steps we follow To evaluate the model</a:t>
            </a:r>
            <a:r>
              <a:rPr lang="en-US" b="1" u="sng" dirty="0"/>
              <a:t>:</a:t>
            </a:r>
            <a:endParaRPr lang="en-IN" dirty="0"/>
          </a:p>
        </p:txBody>
      </p:sp>
      <p:sp>
        <p:nvSpPr>
          <p:cNvPr id="1048634" name="Content Placeholder 2"/>
          <p:cNvSpPr>
            <a:spLocks noGrp="1"/>
          </p:cNvSpPr>
          <p:nvPr>
            <p:ph idx="1"/>
          </p:nvPr>
        </p:nvSpPr>
        <p:spPr/>
        <p:txBody>
          <a:bodyPr/>
          <a:lstStyle/>
          <a:p>
            <a:r>
              <a:rPr lang="en-US" dirty="0"/>
              <a:t>Split the data into training and test sets.</a:t>
            </a:r>
          </a:p>
          <a:p>
            <a:r>
              <a:rPr lang="en-US" dirty="0"/>
              <a:t>Train the model on the training set using various algorithms such as Logistic Regression, Decision Tree, or Random Forest.</a:t>
            </a:r>
          </a:p>
          <a:p>
            <a:r>
              <a:rPr lang="en-US" dirty="0"/>
              <a:t>Evaluate the performance of the model on the test set using different evaluation metrics such as accuracy, precision, recall, and F1 score.</a:t>
            </a:r>
          </a:p>
          <a:p>
            <a:r>
              <a:rPr lang="en-US" dirty="0"/>
              <a:t>Choose the best model based on the evaluation metrics</a:t>
            </a:r>
          </a:p>
          <a:p>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5" name="Title 1"/>
          <p:cNvSpPr>
            <a:spLocks noGrp="1"/>
          </p:cNvSpPr>
          <p:nvPr>
            <p:ph type="title"/>
          </p:nvPr>
        </p:nvSpPr>
        <p:spPr/>
        <p:txBody>
          <a:bodyPr/>
          <a:lstStyle/>
          <a:p>
            <a:r>
              <a:rPr lang="en-US" sz="4000" dirty="0">
                <a:solidFill>
                  <a:schemeClr val="accent6"/>
                </a:solidFill>
              </a:rPr>
              <a:t>Algorithms that are used</a:t>
            </a:r>
            <a:r>
              <a:rPr lang="en-US" dirty="0"/>
              <a:t>:</a:t>
            </a:r>
            <a:endParaRPr lang="en-IN" dirty="0"/>
          </a:p>
        </p:txBody>
      </p:sp>
      <p:sp>
        <p:nvSpPr>
          <p:cNvPr id="1048636" name="Content Placeholder 2"/>
          <p:cNvSpPr>
            <a:spLocks noGrp="1"/>
          </p:cNvSpPr>
          <p:nvPr>
            <p:ph idx="1"/>
          </p:nvPr>
        </p:nvSpPr>
        <p:spPr>
          <a:xfrm>
            <a:off x="1652337" y="2021305"/>
            <a:ext cx="9850686" cy="4283242"/>
          </a:xfrm>
        </p:spPr>
        <p:txBody>
          <a:bodyPr>
            <a:normAutofit/>
          </a:bodyPr>
          <a:lstStyle/>
          <a:p>
            <a:r>
              <a:rPr lang="en-US" sz="2000" dirty="0"/>
              <a:t>from sklearn.naive_bayes import MultinomialNB</a:t>
            </a:r>
          </a:p>
          <a:p>
            <a:r>
              <a:rPr lang="en-US" sz="2000" dirty="0"/>
              <a:t>from sklearn.neighbors import KNeighborsClassifier</a:t>
            </a:r>
          </a:p>
          <a:p>
            <a:r>
              <a:rPr lang="en-US" sz="2000" dirty="0"/>
              <a:t>from sklearn.linear_model import LogisticRegression</a:t>
            </a:r>
          </a:p>
          <a:p>
            <a:r>
              <a:rPr lang="en-US" sz="2000" dirty="0"/>
              <a:t>from sklearn.ensemble import RandomForestClassifier</a:t>
            </a:r>
          </a:p>
          <a:p>
            <a:r>
              <a:rPr lang="en-US" sz="2000" dirty="0"/>
              <a:t>from sklearn.svm import SVC</a:t>
            </a:r>
          </a:p>
          <a:p>
            <a:r>
              <a:rPr lang="en-US" sz="2000" dirty="0"/>
              <a:t>from sklearn.ensemble import AdaBoostClassifier</a:t>
            </a:r>
          </a:p>
          <a:p>
            <a:r>
              <a:rPr lang="en-US" sz="2000" dirty="0"/>
              <a:t>from sklearn.linear_model import SGDClassifier</a:t>
            </a:r>
          </a:p>
          <a:p>
            <a:r>
              <a:rPr lang="en-US" sz="2000" dirty="0"/>
              <a:t>from sklearn.tree import DecisionTreeClassifier</a:t>
            </a:r>
          </a:p>
          <a:p>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7" name="Title 1"/>
          <p:cNvSpPr>
            <a:spLocks noGrp="1"/>
          </p:cNvSpPr>
          <p:nvPr>
            <p:ph type="title"/>
          </p:nvPr>
        </p:nvSpPr>
        <p:spPr/>
        <p:txBody>
          <a:bodyPr/>
          <a:lstStyle/>
          <a:p>
            <a:r>
              <a:rPr lang="en-US" dirty="0">
                <a:solidFill>
                  <a:srgbClr val="7030A0"/>
                </a:solidFill>
              </a:rPr>
              <a:t>After fitting the different types of Algorithms the results are</a:t>
            </a:r>
            <a:endParaRPr lang="en-IN" dirty="0"/>
          </a:p>
        </p:txBody>
      </p:sp>
      <p:pic>
        <p:nvPicPr>
          <p:cNvPr id="5" name="Content Placeholder 4">
            <a:extLst>
              <a:ext uri="{FF2B5EF4-FFF2-40B4-BE49-F238E27FC236}">
                <a16:creationId xmlns:a16="http://schemas.microsoft.com/office/drawing/2014/main" id="{1A91B9BF-C52C-C9F0-9F7E-A5E024AC481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5069" y="2716530"/>
            <a:ext cx="8248790" cy="3455670"/>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2" name="Content Placeholder 4"/>
          <p:cNvPicPr>
            <a:picLocks noGrp="1" noChangeAspect="1"/>
          </p:cNvPicPr>
          <p:nvPr>
            <p:ph idx="1"/>
          </p:nvPr>
        </p:nvPicPr>
        <p:blipFill rotWithShape="1">
          <a:blip r:embed="rId2"/>
          <a:srcRect l="10725" t="33570" r="15106" b="26427"/>
          <a:stretch>
            <a:fillRect/>
          </a:stretch>
        </p:blipFill>
        <p:spPr>
          <a:xfrm>
            <a:off x="1429788" y="1803862"/>
            <a:ext cx="6384176" cy="3757353"/>
          </a:xfrm>
        </p:spPr>
      </p:pic>
      <p:sp>
        <p:nvSpPr>
          <p:cNvPr id="1048638" name="Rectangle 5"/>
          <p:cNvSpPr/>
          <p:nvPr/>
        </p:nvSpPr>
        <p:spPr>
          <a:xfrm>
            <a:off x="8553797" y="2726575"/>
            <a:ext cx="2094808" cy="22693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We decided to go with the KNN algorithm which</a:t>
            </a:r>
          </a:p>
          <a:p>
            <a:pPr algn="ctr"/>
            <a:r>
              <a:rPr lang="en-US" dirty="0">
                <a:solidFill>
                  <a:schemeClr val="tx1"/>
                </a:solidFill>
              </a:rPr>
              <a:t>had 95% accuracy.</a:t>
            </a:r>
            <a:endParaRPr lang="en-IN" dirty="0">
              <a:solidFill>
                <a:schemeClr val="tx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Rectangle 5"/>
          <p:cNvSpPr/>
          <p:nvPr/>
        </p:nvSpPr>
        <p:spPr>
          <a:xfrm>
            <a:off x="1749099" y="1701800"/>
            <a:ext cx="4744567" cy="6924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dirty="0">
              <a:solidFill>
                <a:schemeClr val="tx1"/>
              </a:solidFill>
            </a:endParaRPr>
          </a:p>
        </p:txBody>
      </p:sp>
      <p:sp>
        <p:nvSpPr>
          <p:cNvPr id="1048640" name="Title 6"/>
          <p:cNvSpPr>
            <a:spLocks noGrp="1"/>
          </p:cNvSpPr>
          <p:nvPr>
            <p:ph type="title"/>
          </p:nvPr>
        </p:nvSpPr>
        <p:spPr>
          <a:xfrm>
            <a:off x="1238778" y="630766"/>
            <a:ext cx="10018713" cy="872067"/>
          </a:xfrm>
        </p:spPr>
        <p:txBody>
          <a:bodyPr>
            <a:normAutofit/>
          </a:bodyPr>
          <a:lstStyle/>
          <a:p>
            <a:r>
              <a:rPr lang="en-US" sz="4000" dirty="0">
                <a:ln>
                  <a:solidFill>
                    <a:sysClr val="windowText" lastClr="000000"/>
                  </a:solidFill>
                </a:ln>
                <a:effectLst>
                  <a:glow rad="63500">
                    <a:schemeClr val="accent1">
                      <a:satMod val="175000"/>
                      <a:alpha val="40000"/>
                    </a:schemeClr>
                  </a:glow>
                </a:effectLst>
              </a:rPr>
              <a:t>DEPLOYMENT</a:t>
            </a:r>
            <a:endParaRPr lang="en-IN" dirty="0"/>
          </a:p>
        </p:txBody>
      </p:sp>
      <p:sp>
        <p:nvSpPr>
          <p:cNvPr id="1048641" name="Content Placeholder 2"/>
          <p:cNvSpPr>
            <a:spLocks noGrp="1"/>
          </p:cNvSpPr>
          <p:nvPr>
            <p:ph idx="1"/>
          </p:nvPr>
        </p:nvSpPr>
        <p:spPr/>
        <p:txBody>
          <a:bodyPr>
            <a:normAutofit/>
          </a:bodyPr>
          <a:lstStyle/>
          <a:p>
            <a:r>
              <a:rPr lang="en-US" sz="2000" dirty="0">
                <a:solidFill>
                  <a:schemeClr val="tx1"/>
                </a:solidFill>
              </a:rPr>
              <a:t>We used  </a:t>
            </a:r>
            <a:r>
              <a:rPr lang="en-US" sz="2000" dirty="0" err="1">
                <a:solidFill>
                  <a:schemeClr val="tx1"/>
                </a:solidFill>
              </a:rPr>
              <a:t>streamlit</a:t>
            </a:r>
            <a:r>
              <a:rPr lang="en-US" sz="2000" dirty="0">
                <a:solidFill>
                  <a:schemeClr val="tx1"/>
                </a:solidFill>
              </a:rPr>
              <a:t> for deployment of the model because</a:t>
            </a:r>
          </a:p>
          <a:p>
            <a:r>
              <a:rPr lang="en-US" sz="1600" b="1" i="0" dirty="0">
                <a:effectLst/>
              </a:rPr>
              <a:t>Easy to use:</a:t>
            </a:r>
            <a:r>
              <a:rPr lang="en-US" sz="1600" b="0" i="0" dirty="0">
                <a:effectLst/>
              </a:rPr>
              <a:t> </a:t>
            </a:r>
            <a:r>
              <a:rPr lang="en-US" sz="1600" b="0" i="0" dirty="0" err="1">
                <a:effectLst/>
              </a:rPr>
              <a:t>Streamlit</a:t>
            </a:r>
            <a:r>
              <a:rPr lang="en-US" sz="1600" b="0" i="0" dirty="0">
                <a:effectLst/>
              </a:rPr>
              <a:t> is designed to make it easy to build interactive data-driven applications with Python. The syntax is simple and intuitive, and you can get up and running quickly without needing to learn complex web development frameworks.</a:t>
            </a:r>
          </a:p>
          <a:p>
            <a:r>
              <a:rPr lang="en-US" sz="1600" b="1" i="0" dirty="0">
                <a:effectLst/>
              </a:rPr>
              <a:t>Rapid development:</a:t>
            </a:r>
            <a:r>
              <a:rPr lang="en-US" sz="1600" b="0" i="0" dirty="0">
                <a:effectLst/>
              </a:rPr>
              <a:t> With </a:t>
            </a:r>
            <a:r>
              <a:rPr lang="en-US" sz="1600" b="0" i="0" dirty="0" err="1">
                <a:effectLst/>
              </a:rPr>
              <a:t>Streamlit</a:t>
            </a:r>
            <a:r>
              <a:rPr lang="en-US" sz="1600" b="0" i="0" dirty="0">
                <a:effectLst/>
              </a:rPr>
              <a:t>, you can rapidly prototype and iterate on your ideas. You can see the results of your changes in real-time as you code, which can help you build and refine your application faster. This can be especially helpful if you're working on a project with tight deadlines or need to experiment with different approaches to find the best solution.</a:t>
            </a:r>
            <a:endParaRPr lang="en-IN" sz="2000" dirty="0">
              <a:solidFill>
                <a:schemeClr val="tx1"/>
              </a:solidFill>
            </a:endParaRPr>
          </a:p>
          <a:p>
            <a:pPr marL="0" indent="0" algn="ctr">
              <a:buNone/>
            </a:pPr>
            <a:endParaRPr lang="en-IN" sz="40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Title 1"/>
          <p:cNvSpPr>
            <a:spLocks noGrp="1"/>
          </p:cNvSpPr>
          <p:nvPr>
            <p:ph type="title"/>
          </p:nvPr>
        </p:nvSpPr>
        <p:spPr/>
        <p:txBody>
          <a:bodyPr/>
          <a:lstStyle/>
          <a:p>
            <a:r>
              <a:rPr lang="en-US" dirty="0"/>
              <a:t>before uploading Resume file</a:t>
            </a:r>
            <a:endParaRPr lang="en-IN" dirty="0"/>
          </a:p>
        </p:txBody>
      </p:sp>
      <p:pic>
        <p:nvPicPr>
          <p:cNvPr id="2097163" name="Content Placeholder 4"/>
          <p:cNvPicPr>
            <a:picLocks noGrp="1" noChangeAspect="1"/>
          </p:cNvPicPr>
          <p:nvPr>
            <p:ph idx="1"/>
          </p:nvPr>
        </p:nvPicPr>
        <p:blipFill>
          <a:blip r:embed="rId2"/>
          <a:stretch>
            <a:fillRect/>
          </a:stretch>
        </p:blipFill>
        <p:spPr>
          <a:xfrm>
            <a:off x="2040467" y="1930272"/>
            <a:ext cx="9067800" cy="4373324"/>
          </a:xfr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3" name="Title 1"/>
          <p:cNvSpPr>
            <a:spLocks noGrp="1"/>
          </p:cNvSpPr>
          <p:nvPr>
            <p:ph type="title"/>
          </p:nvPr>
        </p:nvSpPr>
        <p:spPr/>
        <p:txBody>
          <a:bodyPr/>
          <a:lstStyle/>
          <a:p>
            <a:r>
              <a:rPr lang="en-US" dirty="0"/>
              <a:t>After uploading Resume file</a:t>
            </a:r>
            <a:endParaRPr lang="en-IN" dirty="0"/>
          </a:p>
        </p:txBody>
      </p:sp>
      <p:pic>
        <p:nvPicPr>
          <p:cNvPr id="2097164" name="Content Placeholder 8"/>
          <p:cNvPicPr>
            <a:picLocks noGrp="1" noChangeAspect="1"/>
          </p:cNvPicPr>
          <p:nvPr>
            <p:ph idx="1"/>
          </p:nvPr>
        </p:nvPicPr>
        <p:blipFill>
          <a:blip r:embed="rId2"/>
          <a:stretch>
            <a:fillRect/>
          </a:stretch>
        </p:blipFill>
        <p:spPr>
          <a:xfrm>
            <a:off x="2420708" y="2269067"/>
            <a:ext cx="8497799" cy="4089400"/>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Rectangle 3"/>
          <p:cNvSpPr/>
          <p:nvPr/>
        </p:nvSpPr>
        <p:spPr>
          <a:xfrm flipH="1">
            <a:off x="1795549" y="906088"/>
            <a:ext cx="8853054" cy="11970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Team Members:</a:t>
            </a:r>
          </a:p>
          <a:p>
            <a:pPr algn="ctr"/>
            <a:endParaRPr lang="en-IN" dirty="0"/>
          </a:p>
        </p:txBody>
      </p:sp>
      <p:sp>
        <p:nvSpPr>
          <p:cNvPr id="1048606" name="Rectangle 4"/>
          <p:cNvSpPr/>
          <p:nvPr/>
        </p:nvSpPr>
        <p:spPr>
          <a:xfrm rot="10800000" flipH="1" flipV="1">
            <a:off x="1999211" y="1687485"/>
            <a:ext cx="4222865" cy="32918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2400" dirty="0">
                <a:solidFill>
                  <a:schemeClr val="tx1"/>
                </a:solidFill>
              </a:rPr>
              <a:t>Ponaganti Vinay Kumar</a:t>
            </a:r>
          </a:p>
          <a:p>
            <a:pPr marL="285750" indent="-285750">
              <a:buFont typeface="Arial" panose="020B0604020202020204" pitchFamily="34" charset="0"/>
              <a:buChar char="•"/>
            </a:pPr>
            <a:r>
              <a:rPr lang="en-US" sz="2400" dirty="0">
                <a:solidFill>
                  <a:schemeClr val="tx1"/>
                </a:solidFill>
              </a:rPr>
              <a:t>Bandru Vinay Sai</a:t>
            </a:r>
          </a:p>
          <a:p>
            <a:pPr marL="285750" indent="-285750">
              <a:buFont typeface="Arial" panose="020B0604020202020204" pitchFamily="34" charset="0"/>
              <a:buChar char="•"/>
            </a:pPr>
            <a:r>
              <a:rPr lang="en-US" sz="2400" dirty="0">
                <a:solidFill>
                  <a:schemeClr val="tx1"/>
                </a:solidFill>
              </a:rPr>
              <a:t>K. Sampath Kumar Reddy</a:t>
            </a:r>
          </a:p>
          <a:p>
            <a:pPr marL="285750" indent="-285750">
              <a:buFont typeface="Arial" panose="020B0604020202020204" pitchFamily="34" charset="0"/>
              <a:buChar char="•"/>
            </a:pPr>
            <a:r>
              <a:rPr lang="en-US" sz="2400" dirty="0">
                <a:solidFill>
                  <a:schemeClr val="tx1"/>
                </a:solidFill>
              </a:rPr>
              <a:t>Snimy Stephen</a:t>
            </a:r>
          </a:p>
          <a:p>
            <a:pPr marL="285750" indent="-285750">
              <a:buFont typeface="Arial" panose="020B0604020202020204" pitchFamily="34" charset="0"/>
              <a:buChar char="•"/>
            </a:pPr>
            <a:r>
              <a:rPr lang="en-US" sz="2400" dirty="0">
                <a:solidFill>
                  <a:schemeClr val="tx1"/>
                </a:solidFill>
              </a:rPr>
              <a:t>Arif Ur Rehman</a:t>
            </a:r>
          </a:p>
          <a:p>
            <a:pPr marL="285750" indent="-285750">
              <a:buFont typeface="Arial" panose="020B0604020202020204" pitchFamily="34" charset="0"/>
              <a:buChar char="•"/>
            </a:pPr>
            <a:r>
              <a:rPr lang="en-US" sz="2400" dirty="0">
                <a:solidFill>
                  <a:schemeClr val="tx1"/>
                </a:solidFill>
              </a:rPr>
              <a:t>Astik Alamprabhu Watambe</a:t>
            </a:r>
            <a:br>
              <a:rPr lang="en-US" sz="2400" dirty="0">
                <a:solidFill>
                  <a:schemeClr val="tx1"/>
                </a:solidFill>
              </a:rPr>
            </a:br>
            <a:endParaRPr lang="en-IN" sz="2400" dirty="0">
              <a:solidFill>
                <a:schemeClr val="tx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Title 1"/>
          <p:cNvSpPr>
            <a:spLocks noGrp="1"/>
          </p:cNvSpPr>
          <p:nvPr>
            <p:ph type="title"/>
          </p:nvPr>
        </p:nvSpPr>
        <p:spPr>
          <a:xfrm>
            <a:off x="1484311" y="685801"/>
            <a:ext cx="10018713" cy="838200"/>
          </a:xfrm>
        </p:spPr>
        <p:txBody>
          <a:bodyPr/>
          <a:lstStyle/>
          <a:p>
            <a:r>
              <a:rPr lang="en-US" sz="4000" dirty="0">
                <a:ln>
                  <a:solidFill>
                    <a:sysClr val="windowText" lastClr="000000"/>
                  </a:solidFill>
                </a:ln>
                <a:effectLst>
                  <a:glow rad="63500">
                    <a:schemeClr val="accent1">
                      <a:satMod val="175000"/>
                      <a:alpha val="40000"/>
                    </a:schemeClr>
                  </a:glow>
                </a:effectLst>
              </a:rPr>
              <a:t>CHALLENGES FACED</a:t>
            </a:r>
            <a:endParaRPr lang="en-IN" dirty="0"/>
          </a:p>
        </p:txBody>
      </p:sp>
      <p:sp>
        <p:nvSpPr>
          <p:cNvPr id="1048645" name="Content Placeholder 2"/>
          <p:cNvSpPr>
            <a:spLocks noGrp="1"/>
          </p:cNvSpPr>
          <p:nvPr>
            <p:ph idx="1"/>
          </p:nvPr>
        </p:nvSpPr>
        <p:spPr>
          <a:xfrm>
            <a:off x="1484310" y="1524001"/>
            <a:ext cx="10018713" cy="4267199"/>
          </a:xfrm>
        </p:spPr>
        <p:txBody>
          <a:bodyPr>
            <a:normAutofit/>
          </a:bodyPr>
          <a:lstStyle/>
          <a:p>
            <a:pPr marL="0" indent="0">
              <a:buNone/>
            </a:pPr>
            <a:r>
              <a:rPr lang="en-US" sz="1800" dirty="0"/>
              <a:t>1. We were facing issue in extraction of data from the doc format as it was in the openxml format. We used docreader library to fix that issue.</a:t>
            </a:r>
            <a:endParaRPr lang="en-IN" sz="1600" dirty="0"/>
          </a:p>
          <a:p>
            <a:pPr marL="0" indent="0">
              <a:buNone/>
            </a:pPr>
            <a:r>
              <a:rPr lang="en-US" sz="1800" dirty="0"/>
              <a:t>2. After extraction the problem we faced is to segregate the skills from the resume and categorise them. To solve that there we have extrated the data separately and assigned categories accordingly.</a:t>
            </a:r>
            <a:endParaRPr lang="en-IN" sz="1600" dirty="0"/>
          </a:p>
          <a:p>
            <a:pPr marL="0" indent="0">
              <a:buNone/>
            </a:pPr>
            <a:r>
              <a:rPr lang="en-US" sz="1800" dirty="0"/>
              <a:t>3. After that we had used tokenizatiin and lematization to separate the each words and used spacy to remove the stopwords.</a:t>
            </a:r>
            <a:endParaRPr lang="en-IN" sz="1600" dirty="0"/>
          </a:p>
          <a:p>
            <a:pPr marL="0" indent="0">
              <a:buNone/>
            </a:pPr>
            <a:r>
              <a:rPr lang="en-US" sz="1800" dirty="0"/>
              <a:t>4. After this We had created 5+ models. But in that some of them were overfitting</a:t>
            </a:r>
            <a:r>
              <a:rPr lang="en-US" sz="1600" dirty="0"/>
              <a:t> and some </a:t>
            </a:r>
            <a:r>
              <a:rPr lang="en-US" sz="1800" dirty="0"/>
              <a:t>were not predicting the same ( model not stable)</a:t>
            </a:r>
            <a:r>
              <a:rPr lang="en-US" sz="1600" dirty="0"/>
              <a:t> . Therefore, we chose K</a:t>
            </a:r>
            <a:r>
              <a:rPr lang="en-US" sz="1800" dirty="0"/>
              <a:t>NN model which was showing stable prediction where the accuracy was 95%.  </a:t>
            </a:r>
            <a:endParaRPr lang="en-IN" sz="16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Rectangle 5"/>
          <p:cNvSpPr/>
          <p:nvPr/>
        </p:nvSpPr>
        <p:spPr>
          <a:xfrm>
            <a:off x="1770611" y="1845425"/>
            <a:ext cx="8794865" cy="40898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dirty="0">
              <a:solidFill>
                <a:schemeClr val="tx1"/>
              </a:solidFill>
            </a:endParaRPr>
          </a:p>
        </p:txBody>
      </p:sp>
      <p:sp>
        <p:nvSpPr>
          <p:cNvPr id="1048647" name="Content Placeholder 2"/>
          <p:cNvSpPr>
            <a:spLocks noGrp="1"/>
          </p:cNvSpPr>
          <p:nvPr>
            <p:ph idx="1"/>
          </p:nvPr>
        </p:nvSpPr>
        <p:spPr>
          <a:xfrm>
            <a:off x="1492623" y="2219500"/>
            <a:ext cx="10018713" cy="1496290"/>
          </a:xfrm>
        </p:spPr>
        <p:txBody>
          <a:bodyPr>
            <a:normAutofit/>
          </a:bodyPr>
          <a:lstStyle/>
          <a:p>
            <a:pPr marL="0" indent="0" algn="ctr">
              <a:buNone/>
            </a:pPr>
            <a:r>
              <a:rPr lang="en-US" sz="4800" dirty="0">
                <a:ln>
                  <a:solidFill>
                    <a:sysClr val="windowText" lastClr="000000"/>
                  </a:solidFill>
                </a:ln>
                <a:effectLst>
                  <a:glow rad="63500">
                    <a:schemeClr val="accent1">
                      <a:satMod val="175000"/>
                      <a:alpha val="40000"/>
                    </a:schemeClr>
                  </a:glow>
                </a:effectLst>
              </a:rPr>
              <a:t>THANK YOU!</a:t>
            </a:r>
            <a:endParaRPr lang="en-IN" sz="4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1484311" y="685800"/>
            <a:ext cx="10018713" cy="1409007"/>
          </a:xfrm>
        </p:spPr>
        <p:txBody>
          <a:bodyPr/>
          <a:lstStyle/>
          <a:p>
            <a:r>
              <a:rPr lang="en-US" dirty="0">
                <a:ln>
                  <a:solidFill>
                    <a:sysClr val="windowText" lastClr="000000"/>
                  </a:solidFill>
                </a:ln>
                <a:effectLst>
                  <a:glow rad="63500">
                    <a:schemeClr val="accent1">
                      <a:satMod val="175000"/>
                      <a:alpha val="40000"/>
                    </a:schemeClr>
                  </a:glow>
                </a:effectLst>
              </a:rPr>
              <a:t>BUSINESS OBJECTIVE</a:t>
            </a:r>
            <a:endParaRPr lang="en-IN" dirty="0"/>
          </a:p>
        </p:txBody>
      </p:sp>
      <p:sp>
        <p:nvSpPr>
          <p:cNvPr id="1048608" name="Content Placeholder 2"/>
          <p:cNvSpPr>
            <a:spLocks noGrp="1"/>
          </p:cNvSpPr>
          <p:nvPr>
            <p:ph idx="1"/>
          </p:nvPr>
        </p:nvSpPr>
        <p:spPr>
          <a:xfrm>
            <a:off x="1484310" y="1886989"/>
            <a:ext cx="10018713" cy="3904211"/>
          </a:xfrm>
        </p:spPr>
        <p:txBody>
          <a:bodyPr>
            <a:normAutofit/>
          </a:bodyPr>
          <a:lstStyle/>
          <a:p>
            <a:r>
              <a:rPr lang="en-US" sz="2000" dirty="0"/>
              <a:t>The objective here is to , classify the Resumes in such a  way that,  it minimizes the  manual efforts in the HRM.</a:t>
            </a:r>
          </a:p>
          <a:p>
            <a:r>
              <a:rPr lang="en-US" sz="2000" dirty="0"/>
              <a:t>Also,  there should  be higher level of accuracy and automation, with minimal human efforts.</a:t>
            </a:r>
          </a:p>
          <a:p>
            <a:endParaRPr lang="en-US" sz="2000" dirty="0"/>
          </a:p>
          <a:p>
            <a:pPr>
              <a:buFont typeface="Wingdings" panose="05000000000000000000" pitchFamily="2" charset="2"/>
              <a:buChar char="à"/>
            </a:pPr>
            <a:r>
              <a:rPr lang="en-US" sz="2000" dirty="0">
                <a:sym typeface="Wingdings" panose="05000000000000000000" pitchFamily="2" charset="2"/>
              </a:rPr>
              <a:t>Sample dataset used: </a:t>
            </a:r>
          </a:p>
          <a:p>
            <a:pPr marL="0" indent="0">
              <a:buNone/>
            </a:pPr>
            <a:r>
              <a:rPr lang="en-US" sz="2000" dirty="0">
                <a:sym typeface="Wingdings" panose="05000000000000000000" pitchFamily="2" charset="2"/>
              </a:rPr>
              <a:t>       Resumes </a:t>
            </a:r>
          </a:p>
          <a:p>
            <a:pPr marL="0" indent="0">
              <a:buNone/>
            </a:pP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9" name="Title 1"/>
          <p:cNvSpPr>
            <a:spLocks noGrp="1"/>
          </p:cNvSpPr>
          <p:nvPr>
            <p:ph type="title"/>
          </p:nvPr>
        </p:nvSpPr>
        <p:spPr>
          <a:xfrm>
            <a:off x="1484311" y="216131"/>
            <a:ext cx="10018713" cy="1088968"/>
          </a:xfrm>
        </p:spPr>
        <p:txBody>
          <a:bodyPr>
            <a:normAutofit fontScale="90000"/>
          </a:bodyPr>
          <a:lstStyle/>
          <a:p>
            <a:r>
              <a:rPr lang="en-US" sz="4000" dirty="0">
                <a:ln>
                  <a:solidFill>
                    <a:sysClr val="windowText" lastClr="000000"/>
                  </a:solidFill>
                </a:ln>
                <a:effectLst>
                  <a:glow rad="63500">
                    <a:schemeClr val="accent1">
                      <a:satMod val="175000"/>
                      <a:alpha val="40000"/>
                    </a:schemeClr>
                  </a:glow>
                </a:effectLst>
              </a:rPr>
              <a:t>DATA EXTRACTION</a:t>
            </a:r>
            <a:br>
              <a:rPr lang="en-IN" dirty="0"/>
            </a:br>
            <a:endParaRPr lang="en-IN" dirty="0"/>
          </a:p>
        </p:txBody>
      </p:sp>
      <p:pic>
        <p:nvPicPr>
          <p:cNvPr id="2097152" name="Content Placeholder 6"/>
          <p:cNvPicPr>
            <a:picLocks noGrp="1" noChangeAspect="1"/>
          </p:cNvPicPr>
          <p:nvPr>
            <p:ph idx="1"/>
          </p:nvPr>
        </p:nvPicPr>
        <p:blipFill rotWithShape="1">
          <a:blip r:embed="rId2"/>
          <a:srcRect l="3569" t="23743" r="2692" b="11251"/>
          <a:stretch>
            <a:fillRect/>
          </a:stretch>
        </p:blipFill>
        <p:spPr>
          <a:xfrm>
            <a:off x="1484310" y="989215"/>
            <a:ext cx="5855827" cy="4688378"/>
          </a:xfrm>
        </p:spPr>
      </p:pic>
      <p:sp>
        <p:nvSpPr>
          <p:cNvPr id="1048610" name="Rectangle 7"/>
          <p:cNvSpPr/>
          <p:nvPr/>
        </p:nvSpPr>
        <p:spPr>
          <a:xfrm rot="10800000" flipH="1" flipV="1">
            <a:off x="7647709" y="1454724"/>
            <a:ext cx="4281055" cy="34248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000" dirty="0">
                <a:solidFill>
                  <a:schemeClr val="tx1"/>
                </a:solidFill>
              </a:rPr>
              <a:t>The necessary libraries are imported and each category  is  loaded into different files for easy differentiation.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1" name="Title 1"/>
          <p:cNvSpPr>
            <a:spLocks noGrp="1"/>
          </p:cNvSpPr>
          <p:nvPr>
            <p:ph type="title"/>
          </p:nvPr>
        </p:nvSpPr>
        <p:spPr>
          <a:xfrm>
            <a:off x="7431578" y="1263535"/>
            <a:ext cx="4555373" cy="1271848"/>
          </a:xfrm>
        </p:spPr>
        <p:txBody>
          <a:bodyPr>
            <a:normAutofit fontScale="90000"/>
          </a:bodyPr>
          <a:lstStyle/>
          <a:p>
            <a:pPr marL="342900" indent="-342900" algn="l">
              <a:buFont typeface="Arial" panose="020B0604020202020204" pitchFamily="34" charset="0"/>
              <a:buChar char="•"/>
            </a:pPr>
            <a:r>
              <a:rPr lang="en-IN" sz="2000" dirty="0"/>
              <a:t>To read the files , the function docreader  is used and then the paragraphs are being extracted.</a:t>
            </a:r>
            <a:br>
              <a:rPr lang="en-IN" sz="2000" dirty="0"/>
            </a:br>
            <a:endParaRPr lang="en-IN" sz="2000" dirty="0"/>
          </a:p>
        </p:txBody>
      </p:sp>
      <p:pic>
        <p:nvPicPr>
          <p:cNvPr id="2097153" name="Content Placeholder 8"/>
          <p:cNvPicPr>
            <a:picLocks noGrp="1" noChangeAspect="1"/>
          </p:cNvPicPr>
          <p:nvPr>
            <p:ph idx="1"/>
          </p:nvPr>
        </p:nvPicPr>
        <p:blipFill rotWithShape="1">
          <a:blip r:embed="rId2"/>
          <a:srcRect l="3685" t="22300" r="3986" b="5735"/>
          <a:stretch>
            <a:fillRect/>
          </a:stretch>
        </p:blipFill>
        <p:spPr>
          <a:xfrm>
            <a:off x="1645920" y="685800"/>
            <a:ext cx="5353396" cy="4933603"/>
          </a:xfrm>
        </p:spPr>
      </p:pic>
      <p:sp>
        <p:nvSpPr>
          <p:cNvPr id="1048612" name="Rectangle 9"/>
          <p:cNvSpPr/>
          <p:nvPr/>
        </p:nvSpPr>
        <p:spPr>
          <a:xfrm>
            <a:off x="7431578" y="2236124"/>
            <a:ext cx="3649287" cy="16874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IN" sz="1800" dirty="0">
                <a:solidFill>
                  <a:schemeClr val="tx1"/>
                </a:solidFill>
              </a:rPr>
              <a:t>Data is imported from each file created for each category and then put into a data frame.</a:t>
            </a:r>
            <a:endParaRPr lang="en-IN"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Title 1"/>
          <p:cNvSpPr>
            <a:spLocks noGrp="1"/>
          </p:cNvSpPr>
          <p:nvPr>
            <p:ph type="title"/>
          </p:nvPr>
        </p:nvSpPr>
        <p:spPr>
          <a:xfrm>
            <a:off x="7431578" y="806335"/>
            <a:ext cx="4555373" cy="1271848"/>
          </a:xfrm>
        </p:spPr>
        <p:txBody>
          <a:bodyPr>
            <a:normAutofit/>
          </a:bodyPr>
          <a:lstStyle/>
          <a:p>
            <a:pPr marL="342900" indent="-342900" algn="l">
              <a:buFont typeface="Arial" panose="020B0604020202020204" pitchFamily="34" charset="0"/>
              <a:buChar char="•"/>
            </a:pPr>
            <a:r>
              <a:rPr lang="en-IN" sz="2000" dirty="0"/>
              <a:t>The column ‘Name’ is added and names are being assigned.</a:t>
            </a:r>
          </a:p>
        </p:txBody>
      </p:sp>
      <p:sp>
        <p:nvSpPr>
          <p:cNvPr id="1048614" name="Rectangle 9"/>
          <p:cNvSpPr/>
          <p:nvPr/>
        </p:nvSpPr>
        <p:spPr>
          <a:xfrm>
            <a:off x="7431578" y="2236124"/>
            <a:ext cx="3649287" cy="16874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en-IN" dirty="0">
              <a:solidFill>
                <a:schemeClr val="tx1"/>
              </a:solidFill>
            </a:endParaRPr>
          </a:p>
        </p:txBody>
      </p:sp>
      <p:pic>
        <p:nvPicPr>
          <p:cNvPr id="2097154" name="Content Placeholder 5"/>
          <p:cNvPicPr>
            <a:picLocks noGrp="1" noChangeAspect="1"/>
          </p:cNvPicPr>
          <p:nvPr>
            <p:ph idx="1"/>
          </p:nvPr>
        </p:nvPicPr>
        <p:blipFill rotWithShape="1">
          <a:blip r:embed="rId2"/>
          <a:srcRect t="59513" b="12903"/>
          <a:stretch>
            <a:fillRect/>
          </a:stretch>
        </p:blipFill>
        <p:spPr>
          <a:xfrm>
            <a:off x="1446415" y="714895"/>
            <a:ext cx="5776855" cy="2286000"/>
          </a:xfrm>
        </p:spPr>
      </p:pic>
      <p:pic>
        <p:nvPicPr>
          <p:cNvPr id="2097155" name="Picture 7"/>
          <p:cNvPicPr>
            <a:picLocks noChangeAspect="1"/>
          </p:cNvPicPr>
          <p:nvPr/>
        </p:nvPicPr>
        <p:blipFill rotWithShape="1">
          <a:blip r:embed="rId3"/>
          <a:srcRect l="4605" t="39914" r="5603" b="7725"/>
          <a:stretch>
            <a:fillRect/>
          </a:stretch>
        </p:blipFill>
        <p:spPr>
          <a:xfrm>
            <a:off x="1446415" y="3325092"/>
            <a:ext cx="5776855" cy="2468880"/>
          </a:xfrm>
          <a:prstGeom prst="rect">
            <a:avLst/>
          </a:prstGeom>
        </p:spPr>
      </p:pic>
      <p:sp>
        <p:nvSpPr>
          <p:cNvPr id="1048615" name="Title 1"/>
          <p:cNvSpPr txBox="1"/>
          <p:nvPr/>
        </p:nvSpPr>
        <p:spPr>
          <a:xfrm>
            <a:off x="7431577" y="3742109"/>
            <a:ext cx="4555373" cy="2367746"/>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lgn="l">
              <a:buFont typeface="Arial" panose="020B0604020202020204" pitchFamily="34" charset="0"/>
              <a:buChar char="•"/>
            </a:pPr>
            <a:r>
              <a:rPr lang="en-IN" sz="2000" dirty="0"/>
              <a:t>All the files are being put into a single data frame.</a:t>
            </a:r>
          </a:p>
          <a:p>
            <a:pPr marL="342900" indent="-342900" algn="l">
              <a:buFont typeface="Arial" panose="020B0604020202020204" pitchFamily="34" charset="0"/>
              <a:buChar char="•"/>
            </a:pPr>
            <a:endParaRPr lang="en-IN" sz="2000" dirty="0"/>
          </a:p>
          <a:p>
            <a:pPr marL="342900" indent="-342900" algn="l">
              <a:buFont typeface="Arial" panose="020B0604020202020204" pitchFamily="34" charset="0"/>
              <a:buChar char="•"/>
            </a:pPr>
            <a:r>
              <a:rPr lang="en-IN" sz="2000" dirty="0"/>
              <a:t>A new column called skills is created and the skills related data is extracted from each file and put under this column.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1"/>
          <p:cNvSpPr>
            <a:spLocks noGrp="1"/>
          </p:cNvSpPr>
          <p:nvPr>
            <p:ph type="title"/>
          </p:nvPr>
        </p:nvSpPr>
        <p:spPr>
          <a:xfrm>
            <a:off x="1945178" y="374073"/>
            <a:ext cx="10041773" cy="847898"/>
          </a:xfrm>
        </p:spPr>
        <p:txBody>
          <a:bodyPr>
            <a:normAutofit/>
          </a:bodyPr>
          <a:lstStyle/>
          <a:p>
            <a:r>
              <a:rPr lang="en-US" dirty="0">
                <a:ln>
                  <a:solidFill>
                    <a:sysClr val="windowText" lastClr="000000"/>
                  </a:solidFill>
                </a:ln>
                <a:effectLst>
                  <a:glow rad="63500">
                    <a:schemeClr val="accent1">
                      <a:satMod val="175000"/>
                      <a:alpha val="40000"/>
                    </a:schemeClr>
                  </a:glow>
                </a:effectLst>
              </a:rPr>
              <a:t>EDA</a:t>
            </a:r>
            <a:endParaRPr lang="en-IN" dirty="0"/>
          </a:p>
        </p:txBody>
      </p:sp>
      <p:sp>
        <p:nvSpPr>
          <p:cNvPr id="1048617" name="Title 1"/>
          <p:cNvSpPr txBox="1"/>
          <p:nvPr/>
        </p:nvSpPr>
        <p:spPr>
          <a:xfrm>
            <a:off x="1637608" y="1163782"/>
            <a:ext cx="10116586" cy="5394962"/>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lgn="l">
              <a:buFont typeface="Arial" panose="020B0604020202020204" pitchFamily="34" charset="0"/>
              <a:buChar char="•"/>
            </a:pPr>
            <a:r>
              <a:rPr lang="en-IN" sz="2000" dirty="0"/>
              <a:t>First all the skills are converted into lower case for proper pattern match.</a:t>
            </a:r>
          </a:p>
          <a:p>
            <a:pPr marL="342900" indent="-342900" algn="l">
              <a:buFont typeface="Arial" panose="020B0604020202020204" pitchFamily="34" charset="0"/>
              <a:buChar char="•"/>
            </a:pPr>
            <a:endParaRPr lang="en-IN" sz="2000" dirty="0"/>
          </a:p>
          <a:p>
            <a:pPr marL="342900" indent="-342900" algn="l">
              <a:buFont typeface="Arial" panose="020B0604020202020204" pitchFamily="34" charset="0"/>
              <a:buChar char="•"/>
            </a:pPr>
            <a:r>
              <a:rPr lang="en-IN" sz="2000" dirty="0"/>
              <a:t>We used isnull() to check for null values.</a:t>
            </a:r>
          </a:p>
          <a:p>
            <a:pPr marL="342900" indent="-342900" algn="l">
              <a:buFont typeface="Arial" panose="020B0604020202020204" pitchFamily="34" charset="0"/>
              <a:buChar char="•"/>
            </a:pPr>
            <a:endParaRPr lang="en-IN" sz="2000" dirty="0"/>
          </a:p>
          <a:p>
            <a:pPr marL="342900" indent="-342900" algn="l">
              <a:buFont typeface="Arial" panose="020B0604020202020204" pitchFamily="34" charset="0"/>
              <a:buChar char="•"/>
            </a:pPr>
            <a:r>
              <a:rPr lang="en-IN" sz="2000" dirty="0"/>
              <a:t>We checked for duplicate values.</a:t>
            </a:r>
          </a:p>
          <a:p>
            <a:pPr marL="342900" indent="-342900" algn="l">
              <a:buFont typeface="Arial" panose="020B0604020202020204" pitchFamily="34" charset="0"/>
              <a:buChar char="•"/>
            </a:pPr>
            <a:endParaRPr lang="en-IN" sz="2000" dirty="0"/>
          </a:p>
          <a:p>
            <a:pPr marL="342900" indent="-342900" algn="l">
              <a:buFont typeface="Arial" panose="020B0604020202020204" pitchFamily="34" charset="0"/>
              <a:buChar char="•"/>
            </a:pPr>
            <a:r>
              <a:rPr lang="en-IN" sz="2000" dirty="0"/>
              <a:t>We also performed lemmatization and tokenization.</a:t>
            </a:r>
          </a:p>
          <a:p>
            <a:pPr marL="342900" indent="-342900" algn="l">
              <a:buFont typeface="Arial" panose="020B0604020202020204" pitchFamily="34" charset="0"/>
              <a:buChar char="•"/>
            </a:pPr>
            <a:endParaRPr lang="en-IN" sz="2000" dirty="0"/>
          </a:p>
          <a:p>
            <a:pPr marL="342900" indent="-342900" algn="l">
              <a:buFont typeface="Arial" panose="020B0604020202020204" pitchFamily="34" charset="0"/>
              <a:buChar char="•"/>
            </a:pPr>
            <a:r>
              <a:rPr lang="en-IN" sz="2000" dirty="0"/>
              <a:t>Other EDA techniques like .dtypes, .describe(), .info() was also used for better understanding of  the sample datasets used. </a:t>
            </a:r>
          </a:p>
          <a:p>
            <a:pPr marL="342900" indent="-342900" algn="l">
              <a:buFont typeface="Arial" panose="020B0604020202020204" pitchFamily="34" charset="0"/>
              <a:buChar char="•"/>
            </a:pPr>
            <a:endParaRPr lang="en-IN" sz="2000" dirty="0"/>
          </a:p>
          <a:p>
            <a:pPr marL="342900" indent="-342900" algn="l">
              <a:buFont typeface="Arial" panose="020B0604020202020204" pitchFamily="34" charset="0"/>
              <a:buChar char="•"/>
            </a:pPr>
            <a:endParaRPr lang="en-IN" sz="2000" dirty="0"/>
          </a:p>
          <a:p>
            <a:pPr algn="l"/>
            <a:endParaRPr lang="en-IN" sz="2000" dirty="0"/>
          </a:p>
          <a:p>
            <a:pPr marL="342900" indent="-342900" algn="l">
              <a:buFont typeface="Arial" panose="020B0604020202020204" pitchFamily="34" charset="0"/>
              <a:buChar char="•"/>
            </a:pPr>
            <a:endParaRPr lang="en-IN" sz="2000" dirty="0"/>
          </a:p>
          <a:p>
            <a:pPr marL="342900" indent="-342900" algn="l">
              <a:buFont typeface="Arial" panose="020B0604020202020204" pitchFamily="34" charset="0"/>
              <a:buChar char="•"/>
            </a:pPr>
            <a:endParaRPr lang="en-IN" sz="2000" dirty="0"/>
          </a:p>
          <a:p>
            <a:pPr marL="342900" indent="-342900" algn="l">
              <a:buFont typeface="Arial" panose="020B0604020202020204" pitchFamily="34" charset="0"/>
              <a:buChar char="•"/>
            </a:pPr>
            <a:endParaRPr lang="en-IN"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8" name="Title 1"/>
          <p:cNvSpPr>
            <a:spLocks noGrp="1"/>
          </p:cNvSpPr>
          <p:nvPr>
            <p:ph type="title"/>
          </p:nvPr>
        </p:nvSpPr>
        <p:spPr>
          <a:xfrm>
            <a:off x="1484310" y="87284"/>
            <a:ext cx="10018713" cy="1276004"/>
          </a:xfrm>
        </p:spPr>
        <p:txBody>
          <a:bodyPr/>
          <a:lstStyle/>
          <a:p>
            <a:r>
              <a:rPr lang="en-US" dirty="0">
                <a:ln>
                  <a:solidFill>
                    <a:sysClr val="windowText" lastClr="000000"/>
                  </a:solidFill>
                </a:ln>
                <a:effectLst>
                  <a:glow rad="63500">
                    <a:schemeClr val="accent1">
                      <a:satMod val="175000"/>
                      <a:alpha val="40000"/>
                    </a:schemeClr>
                  </a:glow>
                </a:effectLst>
              </a:rPr>
              <a:t>VISUALIZATION</a:t>
            </a:r>
            <a:endParaRPr lang="en-IN" dirty="0"/>
          </a:p>
        </p:txBody>
      </p:sp>
      <p:pic>
        <p:nvPicPr>
          <p:cNvPr id="2097156" name="Content Placeholder 4"/>
          <p:cNvPicPr>
            <a:picLocks noGrp="1" noChangeAspect="1"/>
          </p:cNvPicPr>
          <p:nvPr>
            <p:ph idx="1"/>
          </p:nvPr>
        </p:nvPicPr>
        <p:blipFill rotWithShape="1">
          <a:blip r:embed="rId2"/>
          <a:srcRect l="8090" t="26044" r="5987" b="12413"/>
          <a:stretch>
            <a:fillRect/>
          </a:stretch>
        </p:blipFill>
        <p:spPr>
          <a:xfrm>
            <a:off x="133004" y="2282653"/>
            <a:ext cx="5962996" cy="4608597"/>
          </a:xfrm>
        </p:spPr>
      </p:pic>
      <p:sp>
        <p:nvSpPr>
          <p:cNvPr id="1048619" name="Rectangle 5"/>
          <p:cNvSpPr/>
          <p:nvPr/>
        </p:nvSpPr>
        <p:spPr>
          <a:xfrm>
            <a:off x="392123" y="1217813"/>
            <a:ext cx="5519650" cy="10224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Bar graph used to see the number of skills per resume.</a:t>
            </a:r>
            <a:r>
              <a:rPr lang="en-US" dirty="0"/>
              <a:t>. </a:t>
            </a:r>
            <a:endParaRPr lang="en-IN" dirty="0"/>
          </a:p>
        </p:txBody>
      </p:sp>
      <p:sp>
        <p:nvSpPr>
          <p:cNvPr id="1048620" name="Rectangle 6"/>
          <p:cNvSpPr/>
          <p:nvPr/>
        </p:nvSpPr>
        <p:spPr>
          <a:xfrm>
            <a:off x="6280227" y="1359130"/>
            <a:ext cx="5519650" cy="9476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Bar graph used to see the number of letters, digits and symbol per resume.</a:t>
            </a:r>
            <a:r>
              <a:rPr lang="en-US" dirty="0"/>
              <a:t>. </a:t>
            </a:r>
            <a:endParaRPr lang="en-IN" dirty="0"/>
          </a:p>
        </p:txBody>
      </p:sp>
      <p:pic>
        <p:nvPicPr>
          <p:cNvPr id="2097157" name="Picture 8"/>
          <p:cNvPicPr>
            <a:picLocks noChangeAspect="1"/>
          </p:cNvPicPr>
          <p:nvPr/>
        </p:nvPicPr>
        <p:blipFill rotWithShape="1">
          <a:blip r:embed="rId3"/>
          <a:srcRect l="4739" t="24970" r="7107" b="6060"/>
          <a:stretch>
            <a:fillRect/>
          </a:stretch>
        </p:blipFill>
        <p:spPr>
          <a:xfrm>
            <a:off x="6280227" y="2380417"/>
            <a:ext cx="5834272" cy="457733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1" name="Rectangle 5"/>
          <p:cNvSpPr/>
          <p:nvPr/>
        </p:nvSpPr>
        <p:spPr>
          <a:xfrm>
            <a:off x="450312" y="592281"/>
            <a:ext cx="5519650" cy="10224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Bar graph used to see top 10 most frequent skills.</a:t>
            </a:r>
            <a:r>
              <a:rPr lang="en-US" dirty="0"/>
              <a:t> </a:t>
            </a:r>
            <a:endParaRPr lang="en-IN" dirty="0"/>
          </a:p>
        </p:txBody>
      </p:sp>
      <p:sp>
        <p:nvSpPr>
          <p:cNvPr id="1048622" name="Rectangle 6"/>
          <p:cNvSpPr/>
          <p:nvPr/>
        </p:nvSpPr>
        <p:spPr>
          <a:xfrm>
            <a:off x="6280227" y="448887"/>
            <a:ext cx="5519650" cy="12801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Pie chart used to differentiate categories.</a:t>
            </a:r>
            <a:endParaRPr lang="en-IN" dirty="0"/>
          </a:p>
        </p:txBody>
      </p:sp>
      <p:pic>
        <p:nvPicPr>
          <p:cNvPr id="2097158" name="Picture 11"/>
          <p:cNvPicPr>
            <a:picLocks noChangeAspect="1"/>
          </p:cNvPicPr>
          <p:nvPr/>
        </p:nvPicPr>
        <p:blipFill rotWithShape="1">
          <a:blip r:embed="rId2"/>
          <a:srcRect l="4709" t="32924" r="7209" b="18610"/>
          <a:stretch>
            <a:fillRect/>
          </a:stretch>
        </p:blipFill>
        <p:spPr>
          <a:xfrm>
            <a:off x="6176357" y="1631372"/>
            <a:ext cx="5866014" cy="5210001"/>
          </a:xfrm>
          <a:prstGeom prst="rect">
            <a:avLst/>
          </a:prstGeom>
        </p:spPr>
      </p:pic>
      <p:sp>
        <p:nvSpPr>
          <p:cNvPr id="1048623" name="AutoShape 2"/>
          <p:cNvSpPr>
            <a:spLocks noChangeAspect="1" noChangeArrowheads="1"/>
          </p:cNvSpPr>
          <p:nvPr/>
        </p:nvSpPr>
        <p:spPr bwMode="auto">
          <a:xfrm>
            <a:off x="1270001" y="1430867"/>
            <a:ext cx="5088466" cy="5088466"/>
          </a:xfrm>
          <a:prstGeom prst="rect">
            <a:avLst/>
          </a:prstGeom>
          <a:noFill/>
        </p:spPr>
        <p:txBody>
          <a:bodyPr vert="horz" wrap="square" lIns="91440" tIns="45720" rIns="91440" bIns="45720" numCol="1" anchor="t" anchorCtr="0" compatLnSpc="1">
            <a:prstTxWarp prst="textNoShape">
              <a:avLst/>
            </a:prstTxWarp>
          </a:bodyPr>
          <a:lstStyle/>
          <a:p>
            <a:endParaRPr lang="en-IN" dirty="0"/>
          </a:p>
        </p:txBody>
      </p:sp>
      <p:sp>
        <p:nvSpPr>
          <p:cNvPr id="1048624" name="AutoShape 4"/>
          <p:cNvSpPr>
            <a:spLocks noChangeAspect="1" noChangeArrowheads="1"/>
          </p:cNvSpPr>
          <p:nvPr/>
        </p:nvSpPr>
        <p:spPr bwMode="auto">
          <a:xfrm>
            <a:off x="1422401" y="1583267"/>
            <a:ext cx="5088466" cy="5088466"/>
          </a:xfrm>
          <a:prstGeom prst="rect">
            <a:avLst/>
          </a:prstGeom>
          <a:noFill/>
        </p:spPr>
        <p:txBody>
          <a:bodyPr vert="horz" wrap="square" lIns="91440" tIns="45720" rIns="91440" bIns="45720" numCol="1" anchor="t" anchorCtr="0" compatLnSpc="1">
            <a:prstTxWarp prst="textNoShape">
              <a:avLst/>
            </a:prstTxWarp>
          </a:bodyPr>
          <a:lstStyle/>
          <a:p>
            <a:endParaRPr lang="en-IN" dirty="0"/>
          </a:p>
        </p:txBody>
      </p:sp>
      <p:sp>
        <p:nvSpPr>
          <p:cNvPr id="1048625" name="AutoShape 6"/>
          <p:cNvSpPr>
            <a:spLocks noChangeAspect="1" noChangeArrowheads="1"/>
          </p:cNvSpPr>
          <p:nvPr/>
        </p:nvSpPr>
        <p:spPr bwMode="auto">
          <a:xfrm>
            <a:off x="5943600" y="3276600"/>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IN" dirty="0"/>
          </a:p>
        </p:txBody>
      </p:sp>
      <p:pic>
        <p:nvPicPr>
          <p:cNvPr id="2097159" name="Picture 7"/>
          <p:cNvPicPr>
            <a:picLocks noChangeAspect="1"/>
          </p:cNvPicPr>
          <p:nvPr/>
        </p:nvPicPr>
        <p:blipFill rotWithShape="1">
          <a:blip r:embed="rId3"/>
          <a:srcRect l="15315" t="22845" r="16881" b="6786"/>
          <a:stretch>
            <a:fillRect/>
          </a:stretch>
        </p:blipFill>
        <p:spPr>
          <a:xfrm>
            <a:off x="94288" y="1562176"/>
            <a:ext cx="5875674" cy="5295824"/>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830</Words>
  <Application>Microsoft Office PowerPoint</Application>
  <PresentationFormat>Widescreen</PresentationFormat>
  <Paragraphs>78</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Algerian</vt:lpstr>
      <vt:lpstr>Arial</vt:lpstr>
      <vt:lpstr>Arial Black</vt:lpstr>
      <vt:lpstr>Calibri</vt:lpstr>
      <vt:lpstr>Corbel</vt:lpstr>
      <vt:lpstr>Wingdings</vt:lpstr>
      <vt:lpstr>Parallax</vt:lpstr>
      <vt:lpstr>RESUME CLASSIFICATION</vt:lpstr>
      <vt:lpstr>PowerPoint Presentation</vt:lpstr>
      <vt:lpstr>BUSINESS OBJECTIVE</vt:lpstr>
      <vt:lpstr>DATA EXTRACTION </vt:lpstr>
      <vt:lpstr>To read the files , the function docreader  is used and then the paragraphs are being extracted. </vt:lpstr>
      <vt:lpstr>The column ‘Name’ is added and names are being assigned.</vt:lpstr>
      <vt:lpstr>EDA</vt:lpstr>
      <vt:lpstr>VISUALIZATION</vt:lpstr>
      <vt:lpstr>PowerPoint Presentation</vt:lpstr>
      <vt:lpstr>PowerPoint Presentation</vt:lpstr>
      <vt:lpstr>Sweet viz was used for effective data analysis. SweetViz.html </vt:lpstr>
      <vt:lpstr>MODEL BUILDING AND EVALUATION</vt:lpstr>
      <vt:lpstr> Steps we follow To evaluate the model:</vt:lpstr>
      <vt:lpstr>Algorithms that are used:</vt:lpstr>
      <vt:lpstr>After fitting the different types of Algorithms the results are</vt:lpstr>
      <vt:lpstr>PowerPoint Presentation</vt:lpstr>
      <vt:lpstr>DEPLOYMENT</vt:lpstr>
      <vt:lpstr>before uploading Resume file</vt:lpstr>
      <vt:lpstr>After uploading Resume file</vt:lpstr>
      <vt:lpstr>CHALLENGES FACED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RESUME CLASSIFICATION</dc:title>
  <dc:creator>Sanju</dc:creator>
  <cp:lastModifiedBy>Sai Vinay</cp:lastModifiedBy>
  <cp:revision>2</cp:revision>
  <dcterms:created xsi:type="dcterms:W3CDTF">2023-04-09T15:51:33Z</dcterms:created>
  <dcterms:modified xsi:type="dcterms:W3CDTF">2023-05-22T10:41:12Z</dcterms:modified>
</cp:coreProperties>
</file>